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6"/>
  </p:notesMasterIdLst>
  <p:sldIdLst>
    <p:sldId id="271" r:id="rId8"/>
    <p:sldId id="266" r:id="rId9"/>
    <p:sldId id="273" r:id="rId10"/>
    <p:sldId id="274" r:id="rId11"/>
    <p:sldId id="269" r:id="rId12"/>
    <p:sldId id="275" r:id="rId13"/>
    <p:sldId id="277"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19E757-A979-85DE-017A-51383A46FABC}" v="8" dt="2024-08-30T06:47:08.5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5" d="100"/>
          <a:sy n="65" d="100"/>
        </p:scale>
        <p:origin x="6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8/30/2024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r>
              <a:rPr lang="en-US" dirty="0" err="1">
                <a:cs typeface="Calibri"/>
              </a:rPr>
              <a:t>Korrie</a:t>
            </a:r>
            <a:endParaRPr lang="en-US" dirty="0"/>
          </a:p>
          <a:p>
            <a:r>
              <a:rPr lang="en-US" dirty="0">
                <a:cs typeface="Calibri"/>
              </a:rPr>
              <a:t>updated 7/21</a:t>
            </a:r>
            <a:endParaRPr lang="en-US" dirty="0"/>
          </a:p>
          <a:p>
            <a:endParaRPr lang="en-US" dirty="0">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3170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r>
              <a:rPr lang="en-US" dirty="0" err="1">
                <a:cs typeface="Calibri"/>
              </a:rPr>
              <a:t>Korrie</a:t>
            </a:r>
            <a:endParaRPr lang="en-US" dirty="0"/>
          </a:p>
          <a:p>
            <a:r>
              <a:rPr lang="en-US" dirty="0">
                <a:cs typeface="Calibri"/>
              </a:rPr>
              <a:t>updated 7/21</a:t>
            </a:r>
            <a:endParaRPr lang="en-US" dirty="0"/>
          </a:p>
          <a:p>
            <a:endParaRPr lang="en-US" dirty="0">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8910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9:06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4277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114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8/30/2024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678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8/30/2024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11" Type="http://schemas.openxmlformats.org/officeDocument/2006/relationships/slideLayout" Target="../slideLayouts/slideLayout12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28.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microsoft.com/office/2007/relationships/hdphoto" Target="../media/hdphoto2.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658382" y="1356858"/>
            <a:ext cx="4167887" cy="1159045"/>
          </a:xfrm>
        </p:spPr>
        <p:txBody>
          <a:bodyPr wrap="square" anchor="b">
            <a:normAutofit/>
          </a:bodyPr>
          <a:lstStyle/>
          <a:p>
            <a:pPr>
              <a:spcBef>
                <a:spcPts val="800"/>
              </a:spcBef>
              <a:spcAft>
                <a:spcPts val="800"/>
              </a:spcAft>
            </a:pPr>
            <a:r>
              <a:rPr lang="en-US" sz="4400" b="1" dirty="0">
                <a:latin typeface="Aptos" panose="020B0004020202020204" pitchFamily="34" charset="0"/>
                <a:cs typeface="Segoe UI"/>
              </a:rPr>
              <a:t>MLSA </a:t>
            </a:r>
            <a:r>
              <a:rPr lang="en-US" sz="4400" b="1" dirty="0" err="1">
                <a:latin typeface="Aptos" panose="020B0004020202020204" pitchFamily="34" charset="0"/>
                <a:cs typeface="Segoe UI"/>
              </a:rPr>
              <a:t>LearnBot</a:t>
            </a:r>
            <a:r>
              <a:rPr lang="en-US" sz="4400" b="1" dirty="0">
                <a:latin typeface="Aptos" panose="020B0004020202020204" pitchFamily="34" charset="0"/>
                <a:cs typeface="Segoe UI"/>
              </a:rPr>
              <a:t> </a:t>
            </a:r>
            <a:br>
              <a:rPr lang="en-US" b="1" dirty="0">
                <a:latin typeface="Aptos" panose="020B0004020202020204" pitchFamily="34" charset="0"/>
                <a:cs typeface="Segoe UI"/>
              </a:rPr>
            </a:br>
            <a:r>
              <a:rPr lang="en-US" sz="3200" b="1" dirty="0">
                <a:latin typeface="Aptos" panose="020B0004020202020204" pitchFamily="34" charset="0"/>
                <a:cs typeface="Segoe UI"/>
              </a:rPr>
              <a:t>by Team </a:t>
            </a:r>
            <a:r>
              <a:rPr lang="en-US" sz="3200" b="1" dirty="0" err="1">
                <a:latin typeface="Aptos" panose="020B0004020202020204" pitchFamily="34" charset="0"/>
                <a:cs typeface="Segoe UI"/>
              </a:rPr>
              <a:t>StarLabs</a:t>
            </a:r>
            <a:endParaRPr lang="en-US" b="1" dirty="0">
              <a:latin typeface="Aptos" panose="020B0004020202020204" pitchFamily="34" charset="0"/>
            </a:endParaRPr>
          </a:p>
        </p:txBody>
      </p:sp>
      <p:sp>
        <p:nvSpPr>
          <p:cNvPr id="5" name="Text Placeholder 4"/>
          <p:cNvSpPr>
            <a:spLocks noGrp="1"/>
          </p:cNvSpPr>
          <p:nvPr>
            <p:ph type="body" sz="quarter" idx="12"/>
          </p:nvPr>
        </p:nvSpPr>
        <p:spPr>
          <a:xfrm>
            <a:off x="658381" y="3709215"/>
            <a:ext cx="4108894" cy="2202426"/>
          </a:xfrm>
        </p:spPr>
        <p:txBody>
          <a:bodyPr vert="horz" wrap="square" lIns="0" tIns="0" rIns="0" bIns="0" rtlCol="0" anchor="t">
            <a:normAutofit/>
          </a:bodyPr>
          <a:lstStyle/>
          <a:p>
            <a:pPr>
              <a:spcAft>
                <a:spcPts val="600"/>
              </a:spcAft>
            </a:pPr>
            <a:r>
              <a:rPr lang="en-US" b="1" u="sng" dirty="0">
                <a:cs typeface="Segoe UI"/>
              </a:rPr>
              <a:t>Name of Team Members:</a:t>
            </a:r>
          </a:p>
          <a:p>
            <a:pPr>
              <a:spcAft>
                <a:spcPts val="600"/>
              </a:spcAft>
            </a:pPr>
            <a:r>
              <a:rPr lang="en-US" b="1" dirty="0" err="1"/>
              <a:t>Damilare</a:t>
            </a:r>
            <a:r>
              <a:rPr lang="en-US" b="1" dirty="0"/>
              <a:t> AKINYEMI (Lead)</a:t>
            </a:r>
          </a:p>
          <a:p>
            <a:pPr>
              <a:spcAft>
                <a:spcPts val="600"/>
              </a:spcAft>
            </a:pPr>
            <a:r>
              <a:rPr lang="en-US" b="1" dirty="0"/>
              <a:t>Taiwo OMOYENI</a:t>
            </a:r>
          </a:p>
          <a:p>
            <a:pPr>
              <a:spcAft>
                <a:spcPts val="600"/>
              </a:spcAft>
            </a:pPr>
            <a:r>
              <a:rPr lang="en-US" b="1" dirty="0"/>
              <a:t>Emmanuel OMOLAJA</a:t>
            </a:r>
          </a:p>
          <a:p>
            <a:pPr>
              <a:spcAft>
                <a:spcPts val="600"/>
              </a:spcAft>
            </a:pPr>
            <a:r>
              <a:rPr lang="en-US" b="1" dirty="0"/>
              <a:t>Jessica ESCOBEDO</a:t>
            </a:r>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
        <p:nvSpPr>
          <p:cNvPr id="8" name="Title 3">
            <a:extLst>
              <a:ext uri="{FF2B5EF4-FFF2-40B4-BE49-F238E27FC236}">
                <a16:creationId xmlns:a16="http://schemas.microsoft.com/office/drawing/2014/main" id="{E419AAEB-D0BD-88DF-B36F-4B2ECE2880F5}"/>
              </a:ext>
            </a:extLst>
          </p:cNvPr>
          <p:cNvSpPr txBox="1">
            <a:spLocks/>
          </p:cNvSpPr>
          <p:nvPr/>
        </p:nvSpPr>
        <p:spPr>
          <a:xfrm>
            <a:off x="658381" y="2731082"/>
            <a:ext cx="4167887" cy="638920"/>
          </a:xfrm>
          <a:prstGeom prst="rect">
            <a:avLst/>
          </a:prstGeom>
        </p:spPr>
        <p:txBody>
          <a:bodyPr vert="horz" wrap="square" lIns="0" tIns="0" rIns="0" bIns="0" rtlCol="0" anchor="b" anchorCtr="0">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pPr>
              <a:spcBef>
                <a:spcPts val="800"/>
              </a:spcBef>
              <a:spcAft>
                <a:spcPts val="800"/>
              </a:spcAft>
            </a:pPr>
            <a:r>
              <a:rPr lang="en-GB" sz="2000" b="1" dirty="0">
                <a:latin typeface="Aptos" panose="020B0004020202020204" pitchFamily="34" charset="0"/>
                <a:cs typeface="Segoe UI"/>
              </a:rPr>
              <a:t>Solution Type: </a:t>
            </a:r>
            <a:r>
              <a:rPr lang="en-GB" sz="2000" b="1" dirty="0">
                <a:latin typeface="Aptos" panose="020B0004020202020204" pitchFamily="34" charset="0"/>
                <a:ea typeface="+mj-lt"/>
                <a:cs typeface="+mj-lt"/>
              </a:rPr>
              <a:t>AI and Application Development </a:t>
            </a:r>
            <a:r>
              <a:rPr lang="en-GB" sz="2000" b="1" dirty="0">
                <a:latin typeface="Aptos" panose="020B0004020202020204" pitchFamily="34" charset="0"/>
                <a:cs typeface="Segoe UI Semibold"/>
              </a:rPr>
              <a:t>(</a:t>
            </a:r>
            <a:r>
              <a:rPr lang="en-GB" sz="2000" b="1" dirty="0">
                <a:latin typeface="Aptos" panose="020B0004020202020204" pitchFamily="34" charset="0"/>
                <a:cs typeface="Segoe UI"/>
              </a:rPr>
              <a:t>Prototype)</a:t>
            </a:r>
            <a:endParaRPr lang="en-GB" b="1" dirty="0">
              <a:latin typeface="Aptos" panose="020B0004020202020204" pitchFamily="34" charset="0"/>
            </a:endParaRPr>
          </a:p>
        </p:txBody>
      </p:sp>
    </p:spTree>
    <p:extLst>
      <p:ext uri="{BB962C8B-B14F-4D97-AF65-F5344CB8AC3E}">
        <p14:creationId xmlns:p14="http://schemas.microsoft.com/office/powerpoint/2010/main" val="24734825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469">
        <p159:morph option="byObject"/>
      </p:transition>
    </mc:Choice>
    <mc:Fallback>
      <p:transition spd="slow" advTm="1146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1E6B9DE-D2C1-1CFB-2901-90FBDCC4B01A}"/>
              </a:ext>
            </a:extLst>
          </p:cNvPr>
          <p:cNvGrpSpPr/>
          <p:nvPr/>
        </p:nvGrpSpPr>
        <p:grpSpPr>
          <a:xfrm>
            <a:off x="344422" y="3212197"/>
            <a:ext cx="5029199" cy="3352799"/>
            <a:chOff x="344422" y="3108961"/>
            <a:chExt cx="5029199" cy="3352799"/>
          </a:xfrm>
        </p:grpSpPr>
        <p:pic>
          <p:nvPicPr>
            <p:cNvPr id="9" name="Picture 8" descr="A person sitting on the floor with her hands on her face">
              <a:extLst>
                <a:ext uri="{FF2B5EF4-FFF2-40B4-BE49-F238E27FC236}">
                  <a16:creationId xmlns:a16="http://schemas.microsoft.com/office/drawing/2014/main" id="{A67010AA-62F3-15E7-866C-8F34434E2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422" y="3108961"/>
              <a:ext cx="5029199" cy="3352799"/>
            </a:xfrm>
            <a:prstGeom prst="rect">
              <a:avLst/>
            </a:prstGeom>
          </p:spPr>
        </p:pic>
        <p:pic>
          <p:nvPicPr>
            <p:cNvPr id="10" name="Picture Placeholder 5" descr="Diagram&#10;&#10;Description automatically generated with medium confidence">
              <a:extLst>
                <a:ext uri="{FF2B5EF4-FFF2-40B4-BE49-F238E27FC236}">
                  <a16:creationId xmlns:a16="http://schemas.microsoft.com/office/drawing/2014/main" id="{61CE0DF5-0292-D437-687F-60090F438D94}"/>
                </a:ext>
              </a:extLst>
            </p:cNvPr>
            <p:cNvPicPr>
              <a:picLocks noChangeAspect="1"/>
            </p:cNvPicPr>
            <p:nvPr/>
          </p:nvPicPr>
          <p:blipFill rotWithShape="1">
            <a:blip r:embed="rId4"/>
            <a:srcRect l="6376" r="6372" b="-2"/>
            <a:stretch/>
          </p:blipFill>
          <p:spPr bwMode="ltGray">
            <a:xfrm>
              <a:off x="2539045" y="5103019"/>
              <a:ext cx="200023" cy="200023"/>
            </a:xfrm>
            <a:prstGeom prst="rect">
              <a:avLst/>
            </a:prstGeom>
            <a:noFill/>
          </p:spPr>
        </p:pic>
      </p:grpSp>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1" spc="-50" dirty="0">
                <a:ln w="3175">
                  <a:noFill/>
                </a:ln>
                <a:solidFill>
                  <a:schemeClr val="accent3"/>
                </a:solidFill>
                <a:latin typeface="Aptos" panose="020B0004020202020204" pitchFamily="34" charset="0"/>
                <a:cs typeface="Segoe UI"/>
              </a:rPr>
              <a:t>The Opportunity </a:t>
            </a:r>
            <a:endParaRPr lang="en-US" sz="3600" b="1" kern="1200" cap="none" spc="-50" baseline="0" dirty="0">
              <a:ln w="3175">
                <a:noFill/>
              </a:ln>
              <a:solidFill>
                <a:schemeClr val="accent3"/>
              </a:solidFill>
              <a:effectLst/>
              <a:latin typeface="Aptos" panose="020B0004020202020204" pitchFamily="34" charset="0"/>
              <a:cs typeface="Segoe UI" pitchFamily="34" charset="0"/>
            </a:endParaRPr>
          </a:p>
        </p:txBody>
      </p:sp>
      <p:sp>
        <p:nvSpPr>
          <p:cNvPr id="7" name="TextBox 6">
            <a:extLst>
              <a:ext uri="{FF2B5EF4-FFF2-40B4-BE49-F238E27FC236}">
                <a16:creationId xmlns:a16="http://schemas.microsoft.com/office/drawing/2014/main" id="{CFFFBEBD-B0E4-2665-8072-F9069B91F7E2}"/>
              </a:ext>
            </a:extLst>
          </p:cNvPr>
          <p:cNvSpPr txBox="1"/>
          <p:nvPr/>
        </p:nvSpPr>
        <p:spPr>
          <a:xfrm>
            <a:off x="5692877" y="3716287"/>
            <a:ext cx="5865046" cy="2447251"/>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r>
              <a:rPr lang="en-GB" sz="2200" dirty="0">
                <a:solidFill>
                  <a:srgbClr val="000000"/>
                </a:solidFill>
                <a:latin typeface="Aptos" panose="020B0004020202020204" pitchFamily="34" charset="0"/>
              </a:rPr>
              <a:t>This struggle is particularly true for Student Ambassadors who often need quick and accurate information to support their roles. The process of sifting through resources can be time-consuming, leaving them with less time to focus on what really matters — engaging with their peers and making an impact.</a:t>
            </a:r>
            <a:endParaRPr lang="en-US" sz="2200" dirty="0">
              <a:solidFill>
                <a:srgbClr val="000000"/>
              </a:solidFill>
              <a:latin typeface="Aptos" panose="020B0004020202020204"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8264" y="1723290"/>
            <a:ext cx="10969660" cy="1488907"/>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r>
              <a:rPr lang="en-GB" sz="2400" dirty="0">
                <a:solidFill>
                  <a:srgbClr val="000000"/>
                </a:solidFill>
                <a:latin typeface="Aptos" panose="020B0004020202020204" pitchFamily="34" charset="0"/>
              </a:rPr>
              <a:t>We've all been there — stuck in a loop, trying to find the right information, only to end up more confused and frustrated. Whether it's navigating through countless documents or waiting for responses, finding the help you need can sometimes feel like a daunting task.</a:t>
            </a:r>
            <a:endParaRPr lang="en-US" sz="2400" dirty="0">
              <a:solidFill>
                <a:srgbClr val="3B2E58"/>
              </a:solidFill>
              <a:latin typeface="Aptos" panose="020B0004020202020204" pitchFamily="34" charset="0"/>
              <a:cs typeface="Segoe UI"/>
            </a:endParaRPr>
          </a:p>
        </p:txBody>
      </p:sp>
      <p:pic>
        <p:nvPicPr>
          <p:cNvPr id="5" name="Picture 4">
            <a:extLst>
              <a:ext uri="{FF2B5EF4-FFF2-40B4-BE49-F238E27FC236}">
                <a16:creationId xmlns:a16="http://schemas.microsoft.com/office/drawing/2014/main" id="{359E800F-C797-1952-E117-0D1A5C9667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15318" y="135577"/>
            <a:ext cx="1150651" cy="1083623"/>
          </a:xfrm>
          <a:prstGeom prst="rect">
            <a:avLst/>
          </a:prstGeom>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advTm="2165">
        <p:fade/>
      </p:transition>
    </mc:Choice>
    <mc:Fallback xmlns="">
      <p:transition spd="med" advTm="2165">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C2A310-75B6-83FA-7C31-CCE08F16CD7B}"/>
              </a:ext>
            </a:extLst>
          </p:cNvPr>
          <p:cNvSpPr txBox="1"/>
          <p:nvPr/>
        </p:nvSpPr>
        <p:spPr>
          <a:xfrm>
            <a:off x="4849173" y="2216349"/>
            <a:ext cx="6754564" cy="3822104"/>
          </a:xfrm>
          <a:prstGeom prst="rect">
            <a:avLst/>
          </a:prstGeom>
        </p:spPr>
        <p:txBody>
          <a:bodyPr vert="horz" wrap="square" lIns="0" tIns="0" rIns="0" bIns="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90000"/>
              </a:lnSpc>
              <a:spcBef>
                <a:spcPts val="1000"/>
              </a:spcBef>
              <a:spcAft>
                <a:spcPts val="1000"/>
              </a:spcAft>
              <a:buSzPct val="90000"/>
            </a:pPr>
            <a:r>
              <a:rPr lang="en-GB" sz="2200" dirty="0">
                <a:solidFill>
                  <a:srgbClr val="000000"/>
                </a:solidFill>
                <a:latin typeface="Aptos" panose="020B0004020202020204" pitchFamily="34" charset="0"/>
              </a:rPr>
              <a:t>That's where our solution comes in. We set out to build an Intelligent Chatbot (Question-and-Answer) app designed specifically for Student Ambassadors. </a:t>
            </a:r>
          </a:p>
          <a:p>
            <a:pPr algn="just" defTabSz="932742">
              <a:lnSpc>
                <a:spcPct val="90000"/>
              </a:lnSpc>
              <a:spcBef>
                <a:spcPts val="1000"/>
              </a:spcBef>
              <a:spcAft>
                <a:spcPts val="1000"/>
              </a:spcAft>
              <a:buSzPct val="90000"/>
            </a:pPr>
            <a:r>
              <a:rPr lang="en-GB" sz="2200" dirty="0">
                <a:solidFill>
                  <a:srgbClr val="000000"/>
                </a:solidFill>
                <a:latin typeface="Aptos" panose="020B0004020202020204" pitchFamily="34" charset="0"/>
              </a:rPr>
              <a:t>Our goal? </a:t>
            </a:r>
          </a:p>
          <a:p>
            <a:pPr algn="just" defTabSz="932742">
              <a:lnSpc>
                <a:spcPct val="90000"/>
              </a:lnSpc>
              <a:spcBef>
                <a:spcPts val="1000"/>
              </a:spcBef>
              <a:spcAft>
                <a:spcPts val="1000"/>
              </a:spcAft>
              <a:buSzPct val="90000"/>
            </a:pPr>
            <a:r>
              <a:rPr lang="en-GB" sz="2200" dirty="0">
                <a:solidFill>
                  <a:srgbClr val="000000"/>
                </a:solidFill>
                <a:latin typeface="Aptos" panose="020B0004020202020204" pitchFamily="34" charset="0"/>
              </a:rPr>
              <a:t>To </a:t>
            </a:r>
            <a:r>
              <a:rPr lang="en-US" sz="2200" dirty="0">
                <a:solidFill>
                  <a:srgbClr val="000000"/>
                </a:solidFill>
                <a:latin typeface="Aptos" panose="020B0004020202020204" pitchFamily="34" charset="0"/>
              </a:rPr>
              <a:t>leverage cutting-edge AI and </a:t>
            </a:r>
            <a:r>
              <a:rPr lang="en-GB" sz="2200" dirty="0">
                <a:solidFill>
                  <a:srgbClr val="000000"/>
                </a:solidFill>
                <a:latin typeface="Aptos" panose="020B0004020202020204" pitchFamily="34" charset="0"/>
              </a:rPr>
              <a:t>ensure that finding help and information is as seamless and efficient as possible.</a:t>
            </a:r>
          </a:p>
          <a:p>
            <a:pPr algn="just" defTabSz="932742">
              <a:lnSpc>
                <a:spcPct val="90000"/>
              </a:lnSpc>
              <a:spcBef>
                <a:spcPts val="1000"/>
              </a:spcBef>
              <a:spcAft>
                <a:spcPts val="1000"/>
              </a:spcAft>
              <a:buSzPct val="90000"/>
            </a:pPr>
            <a:r>
              <a:rPr lang="en-GB" sz="2200" dirty="0">
                <a:solidFill>
                  <a:srgbClr val="000000"/>
                </a:solidFill>
                <a:latin typeface="Aptos" panose="020B0004020202020204" pitchFamily="34" charset="0"/>
              </a:rPr>
              <a:t>With our chatbot, Student Ambassadors can get instant answers to their questions, access relevant resources, and navigate their responsibilities with confidence—all within a single, user-friendly interface</a:t>
            </a:r>
            <a:endParaRPr lang="en-US" sz="2200" dirty="0">
              <a:solidFill>
                <a:srgbClr val="000000"/>
              </a:solidFill>
              <a:latin typeface="Aptos" panose="020B0004020202020204" pitchFamily="34" charset="0"/>
            </a:endParaRPr>
          </a:p>
        </p:txBody>
      </p:sp>
      <p:pic>
        <p:nvPicPr>
          <p:cNvPr id="1026" name="Picture 2" descr="logo">
            <a:extLst>
              <a:ext uri="{FF2B5EF4-FFF2-40B4-BE49-F238E27FC236}">
                <a16:creationId xmlns:a16="http://schemas.microsoft.com/office/drawing/2014/main" id="{9C5E9C49-1928-68DF-0B52-77A32AAF9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7081"/>
            <a:ext cx="5120640" cy="5120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1" spc="-50" dirty="0">
                <a:ln w="3175">
                  <a:noFill/>
                </a:ln>
                <a:solidFill>
                  <a:schemeClr val="accent3"/>
                </a:solidFill>
                <a:latin typeface="Aptos" panose="020B0004020202020204" pitchFamily="34" charset="0"/>
                <a:cs typeface="Segoe UI"/>
              </a:rPr>
              <a:t>Solution </a:t>
            </a:r>
            <a:endParaRPr lang="en-US" sz="3600" b="1" kern="1200" cap="none" spc="-50" baseline="0" dirty="0">
              <a:ln w="3175">
                <a:noFill/>
              </a:ln>
              <a:solidFill>
                <a:schemeClr val="accent3"/>
              </a:solidFill>
              <a:effectLst/>
              <a:latin typeface="Aptos" panose="020B0004020202020204" pitchFamily="34" charset="0"/>
              <a:cs typeface="Segoe UI" pitchFamily="34" charset="0"/>
            </a:endParaRPr>
          </a:p>
        </p:txBody>
      </p:sp>
      <p:pic>
        <p:nvPicPr>
          <p:cNvPr id="5" name="Picture 4" descr="A toy rocket in the sky&#10;&#10;Description automatically generated">
            <a:extLst>
              <a:ext uri="{FF2B5EF4-FFF2-40B4-BE49-F238E27FC236}">
                <a16:creationId xmlns:a16="http://schemas.microsoft.com/office/drawing/2014/main" id="{ED905751-A018-CB02-B5B1-7566BE52447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32036" y1="17607" x2="32036" y2="24071"/>
                        <a14:foregroundMark x1="32036" y1="19429" x2="30821" y2="22786"/>
                      </a14:backgroundRemoval>
                    </a14:imgEffect>
                  </a14:imgLayer>
                </a14:imgProps>
              </a:ext>
              <a:ext uri="{28A0092B-C50C-407E-A947-70E740481C1C}">
                <a14:useLocalDpi xmlns:a14="http://schemas.microsoft.com/office/drawing/2010/main" val="0"/>
              </a:ext>
            </a:extLst>
          </a:blip>
          <a:stretch>
            <a:fillRect/>
          </a:stretch>
        </p:blipFill>
        <p:spPr>
          <a:xfrm flipH="1">
            <a:off x="10185065" y="0"/>
            <a:ext cx="1418672" cy="1418672"/>
          </a:xfrm>
          <a:prstGeom prst="rect">
            <a:avLst/>
          </a:prstGeom>
        </p:spPr>
      </p:pic>
    </p:spTree>
    <p:extLst>
      <p:ext uri="{BB962C8B-B14F-4D97-AF65-F5344CB8AC3E}">
        <p14:creationId xmlns:p14="http://schemas.microsoft.com/office/powerpoint/2010/main" val="3797102574"/>
      </p:ext>
    </p:extLst>
  </p:cSld>
  <p:clrMapOvr>
    <a:masterClrMapping/>
  </p:clrMapOvr>
  <mc:AlternateContent xmlns:mc="http://schemas.openxmlformats.org/markup-compatibility/2006" xmlns:p14="http://schemas.microsoft.com/office/powerpoint/2010/main">
    <mc:Choice Requires="p14">
      <p:transition spd="med" p14:dur="700" advTm="789">
        <p:fade/>
      </p:transition>
    </mc:Choice>
    <mc:Fallback xmlns="">
      <p:transition spd="med" advTm="78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1" kern="1200" cap="none" spc="-50" baseline="0" dirty="0">
                <a:ln w="3175">
                  <a:noFill/>
                </a:ln>
                <a:solidFill>
                  <a:schemeClr val="accent3"/>
                </a:solidFill>
                <a:effectLst/>
                <a:latin typeface="Aptos" panose="020B0004020202020204" pitchFamily="34" charset="0"/>
                <a:cs typeface="Segoe UI" pitchFamily="34" charset="0"/>
              </a:rPr>
              <a:t>Technologies Used</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14476"/>
            <a:ext cx="10509763" cy="4394597"/>
          </a:xfrm>
          <a:prstGeom prst="rect">
            <a:avLst/>
          </a:prstGeom>
        </p:spPr>
        <p:txBody>
          <a:bodyPr vert="horz" wrap="square" lIns="0" tIns="0" rIns="0" bIns="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150000"/>
              </a:lnSpc>
              <a:spcBef>
                <a:spcPct val="20000"/>
              </a:spcBef>
              <a:spcAft>
                <a:spcPts val="1000"/>
              </a:spcAft>
              <a:buSzPct val="90000"/>
            </a:pPr>
            <a:r>
              <a:rPr lang="en-GB" sz="2200" dirty="0">
                <a:solidFill>
                  <a:srgbClr val="000000"/>
                </a:solidFill>
                <a:latin typeface="Aptos" panose="020B0004020202020204" pitchFamily="34" charset="0"/>
              </a:rPr>
              <a:t>To build this powerful tool, we utilized a robust stack of technologies, including; </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Azure Web App for seamless deployment</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AI Search for enhanced search capabilities</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OpenAI for natural language processing</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The development process was streamlined with GitHub for version control</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Visual Studio Code as our primary IDE</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Copilot for AI-assisted coding. </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Additionally, Microsoft Word was used for documentation</a:t>
            </a:r>
            <a:endParaRPr lang="en-US" sz="2200" dirty="0">
              <a:solidFill>
                <a:srgbClr val="000000"/>
              </a:solidFill>
              <a:latin typeface="Aptos" panose="020B0004020202020204" pitchFamily="34" charset="0"/>
            </a:endParaRPr>
          </a:p>
        </p:txBody>
      </p:sp>
      <p:pic>
        <p:nvPicPr>
          <p:cNvPr id="5" name="Picture 4" descr="A cartoon rocket ship with a red and blue top&#10;&#10;Description automatically generated">
            <a:extLst>
              <a:ext uri="{FF2B5EF4-FFF2-40B4-BE49-F238E27FC236}">
                <a16:creationId xmlns:a16="http://schemas.microsoft.com/office/drawing/2014/main" id="{6B1BBD03-E1E7-5229-43D3-3A196577749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84134" y1="75050" x2="75777" y2="72547"/>
                        <a14:foregroundMark x1="75777" y1="72547" x2="76585" y2="83286"/>
                        <a14:foregroundMark x1="76585" y1="83286" x2="83125" y2="87525"/>
                        <a14:foregroundMark x1="83125" y1="87525" x2="89059" y2="83044"/>
                        <a14:foregroundMark x1="89059" y1="83044" x2="84780" y2="75495"/>
                        <a14:foregroundMark x1="84780" y1="75495" x2="84538" y2="74606"/>
                      </a14:backgroundRemoval>
                    </a14:imgEffect>
                  </a14:imgLayer>
                </a14:imgProps>
              </a:ext>
              <a:ext uri="{28A0092B-C50C-407E-A947-70E740481C1C}">
                <a14:useLocalDpi xmlns:a14="http://schemas.microsoft.com/office/drawing/2010/main" val="0"/>
              </a:ext>
            </a:extLst>
          </a:blip>
          <a:stretch>
            <a:fillRect/>
          </a:stretch>
        </p:blipFill>
        <p:spPr>
          <a:xfrm flipH="1">
            <a:off x="10327047" y="-32717"/>
            <a:ext cx="1533832" cy="1533832"/>
          </a:xfrm>
          <a:prstGeom prst="rect">
            <a:avLst/>
          </a:prstGeom>
        </p:spPr>
      </p:pic>
    </p:spTree>
    <p:extLst>
      <p:ext uri="{BB962C8B-B14F-4D97-AF65-F5344CB8AC3E}">
        <p14:creationId xmlns:p14="http://schemas.microsoft.com/office/powerpoint/2010/main" val="337564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235974"/>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1" spc="-50" dirty="0">
                <a:ln w="3175">
                  <a:noFill/>
                </a:ln>
                <a:solidFill>
                  <a:schemeClr val="accent3"/>
                </a:solidFill>
                <a:latin typeface="Aptos" panose="020B0004020202020204" pitchFamily="34" charset="0"/>
                <a:cs typeface="Segoe UI" pitchFamily="34" charset="0"/>
              </a:rPr>
              <a:t>Demo</a:t>
            </a:r>
          </a:p>
        </p:txBody>
      </p:sp>
      <p:pic>
        <p:nvPicPr>
          <p:cNvPr id="3" name="MLSA LearnBot UI - Made with Clipchamp">
            <a:hlinkClick r:id="" action="ppaction://media"/>
            <a:extLst>
              <a:ext uri="{FF2B5EF4-FFF2-40B4-BE49-F238E27FC236}">
                <a16:creationId xmlns:a16="http://schemas.microsoft.com/office/drawing/2014/main" id="{B4E488EB-0729-1862-547A-B493353E16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1740" y="927205"/>
            <a:ext cx="11528520" cy="6484793"/>
          </a:xfrm>
          <a:prstGeom prst="rect">
            <a:avLst/>
          </a:prstGeom>
        </p:spPr>
      </p:pic>
      <p:pic>
        <p:nvPicPr>
          <p:cNvPr id="4" name="Picture 3" descr="A cartoon rocket ship with a red and blue top&#10;&#10;Description automatically generated">
            <a:extLst>
              <a:ext uri="{FF2B5EF4-FFF2-40B4-BE49-F238E27FC236}">
                <a16:creationId xmlns:a16="http://schemas.microsoft.com/office/drawing/2014/main" id="{5C27E6AC-4715-AE96-B577-723D48A2A3BF}"/>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84134" y1="75050" x2="75777" y2="72547"/>
                        <a14:foregroundMark x1="75777" y1="72547" x2="76585" y2="83286"/>
                        <a14:foregroundMark x1="76585" y1="83286" x2="83125" y2="87525"/>
                        <a14:foregroundMark x1="83125" y1="87525" x2="89059" y2="83044"/>
                        <a14:foregroundMark x1="89059" y1="83044" x2="84780" y2="75495"/>
                        <a14:foregroundMark x1="84780" y1="75495" x2="84538" y2="74606"/>
                      </a14:backgroundRemoval>
                    </a14:imgEffect>
                  </a14:imgLayer>
                </a14:imgProps>
              </a:ext>
              <a:ext uri="{28A0092B-C50C-407E-A947-70E740481C1C}">
                <a14:useLocalDpi xmlns:a14="http://schemas.microsoft.com/office/drawing/2010/main" val="0"/>
              </a:ext>
            </a:extLst>
          </a:blip>
          <a:stretch>
            <a:fillRect/>
          </a:stretch>
        </p:blipFill>
        <p:spPr>
          <a:xfrm flipH="1">
            <a:off x="10781027" y="162195"/>
            <a:ext cx="696394" cy="696394"/>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9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1" kern="1200" cap="none" spc="-50" baseline="0" dirty="0">
                <a:ln w="3175">
                  <a:noFill/>
                </a:ln>
                <a:solidFill>
                  <a:schemeClr val="accent3"/>
                </a:solidFill>
                <a:effectLst/>
                <a:latin typeface="Aptos" panose="020B0004020202020204" pitchFamily="34" charset="0"/>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976437"/>
            <a:ext cx="11018520"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90000"/>
              </a:lnSpc>
              <a:spcBef>
                <a:spcPts val="1000"/>
              </a:spcBef>
              <a:spcAft>
                <a:spcPts val="1000"/>
              </a:spcAft>
              <a:buSzPct val="90000"/>
            </a:pPr>
            <a:r>
              <a:rPr lang="en-US" sz="2800" b="1" dirty="0">
                <a:latin typeface="Aptos" panose="020B0004020202020204" pitchFamily="34" charset="0"/>
              </a:rPr>
              <a:t>What do we recommend our audience start doing? </a:t>
            </a:r>
            <a:endParaRPr lang="en-US" sz="2800" dirty="0">
              <a:latin typeface="Aptos" panose="020B0004020202020204" pitchFamily="34" charset="0"/>
            </a:endParaRPr>
          </a:p>
          <a:p>
            <a:pPr algn="just" defTabSz="932742">
              <a:lnSpc>
                <a:spcPct val="90000"/>
              </a:lnSpc>
              <a:spcBef>
                <a:spcPts val="1000"/>
              </a:spcBef>
              <a:spcAft>
                <a:spcPts val="1000"/>
              </a:spcAft>
              <a:buSzPct val="90000"/>
            </a:pPr>
            <a:r>
              <a:rPr lang="en-GB" sz="2800" dirty="0">
                <a:latin typeface="Aptos" panose="020B0004020202020204" pitchFamily="34" charset="0"/>
              </a:rPr>
              <a:t>To start using AI-powered solutions like our chatbot to quickly access accurate and relevant information. Start leveraging technology that is designed to simplify and streamline their workflow.</a:t>
            </a:r>
            <a:endParaRPr lang="en-US" sz="2800" dirty="0">
              <a:latin typeface="Aptos" panose="020B0004020202020204" pitchFamily="34" charset="0"/>
            </a:endParaRPr>
          </a:p>
          <a:p>
            <a:pPr algn="just" defTabSz="932742">
              <a:lnSpc>
                <a:spcPct val="90000"/>
              </a:lnSpc>
              <a:spcBef>
                <a:spcPts val="1000"/>
              </a:spcBef>
              <a:spcAft>
                <a:spcPts val="1000"/>
              </a:spcAft>
              <a:buSzPct val="90000"/>
            </a:pPr>
            <a:r>
              <a:rPr lang="en-US" sz="2800" b="1" dirty="0">
                <a:latin typeface="Aptos" panose="020B0004020202020204" pitchFamily="34" charset="0"/>
              </a:rPr>
              <a:t>What can be done without you? </a:t>
            </a:r>
          </a:p>
          <a:p>
            <a:pPr algn="just" defTabSz="932742">
              <a:lnSpc>
                <a:spcPct val="90000"/>
              </a:lnSpc>
              <a:spcBef>
                <a:spcPts val="1000"/>
              </a:spcBef>
              <a:spcAft>
                <a:spcPts val="1000"/>
              </a:spcAft>
              <a:buSzPct val="90000"/>
            </a:pPr>
            <a:r>
              <a:rPr lang="en-GB" sz="2800" dirty="0">
                <a:latin typeface="Aptos" panose="020B0004020202020204" pitchFamily="34" charset="0"/>
              </a:rPr>
              <a:t>The chatbot can operate autonomously, providing instant responses to queries without requiring constant human intervention. Users can continue to use the chatbot to find information and resources at any time, without bothering the support team.</a:t>
            </a:r>
            <a:endParaRPr lang="en-US" sz="2800" dirty="0">
              <a:latin typeface="Aptos" panose="020B0004020202020204" pitchFamily="34" charset="0"/>
              <a:cs typeface="Segoe UI"/>
            </a:endParaRPr>
          </a:p>
        </p:txBody>
      </p:sp>
      <p:pic>
        <p:nvPicPr>
          <p:cNvPr id="5" name="Picture 4">
            <a:extLst>
              <a:ext uri="{FF2B5EF4-FFF2-40B4-BE49-F238E27FC236}">
                <a16:creationId xmlns:a16="http://schemas.microsoft.com/office/drawing/2014/main" id="{17BDA66A-EA93-245D-0F82-67BA6B8E4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2" y="192387"/>
            <a:ext cx="1150651" cy="1083623"/>
          </a:xfrm>
          <a:prstGeom prst="rect">
            <a:avLst/>
          </a:prstGeom>
        </p:spPr>
      </p:pic>
    </p:spTree>
    <p:extLst>
      <p:ext uri="{BB962C8B-B14F-4D97-AF65-F5344CB8AC3E}">
        <p14:creationId xmlns:p14="http://schemas.microsoft.com/office/powerpoint/2010/main" val="413277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1" kern="1200" cap="none" spc="-50" baseline="0" dirty="0">
                <a:ln w="3175">
                  <a:noFill/>
                </a:ln>
                <a:solidFill>
                  <a:schemeClr val="accent3"/>
                </a:solidFill>
                <a:effectLst/>
                <a:latin typeface="Aptos" panose="020B0004020202020204" pitchFamily="34" charset="0"/>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5217" y="2168168"/>
            <a:ext cx="11018520" cy="3745935"/>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90000"/>
              </a:lnSpc>
              <a:spcBef>
                <a:spcPts val="1000"/>
              </a:spcBef>
              <a:spcAft>
                <a:spcPts val="1000"/>
              </a:spcAft>
              <a:buSzPct val="90000"/>
            </a:pPr>
            <a:r>
              <a:rPr lang="en-GB" sz="2800" b="1" dirty="0">
                <a:latin typeface="Aptos" panose="020B0004020202020204" pitchFamily="34" charset="0"/>
              </a:rPr>
              <a:t>How could our solution speed up the process or simplify it?</a:t>
            </a:r>
          </a:p>
          <a:p>
            <a:pPr marL="457200" indent="-457200" algn="just" defTabSz="932742">
              <a:lnSpc>
                <a:spcPct val="90000"/>
              </a:lnSpc>
              <a:spcBef>
                <a:spcPts val="1000"/>
              </a:spcBef>
              <a:spcAft>
                <a:spcPts val="1000"/>
              </a:spcAft>
              <a:buSzPct val="90000"/>
              <a:buFont typeface="Arial" panose="020B0604020202020204" pitchFamily="34" charset="0"/>
              <a:buChar char="•"/>
            </a:pPr>
            <a:r>
              <a:rPr lang="en-GB" sz="2800" b="1" dirty="0">
                <a:latin typeface="Aptos" panose="020B0004020202020204" pitchFamily="34" charset="0"/>
              </a:rPr>
              <a:t>Speed Up the Process: </a:t>
            </a:r>
            <a:r>
              <a:rPr lang="en-GB" sz="2800" dirty="0">
                <a:latin typeface="Aptos" panose="020B0004020202020204" pitchFamily="34" charset="0"/>
              </a:rPr>
              <a:t>Our AI-driven chatbot drastically reduces the time spent searching for information by delivering answers in real-time. Users </a:t>
            </a:r>
            <a:r>
              <a:rPr lang="en-GB" sz="2800" i="1" u="sng" dirty="0">
                <a:latin typeface="Aptos" panose="020B0004020202020204" pitchFamily="34" charset="0"/>
              </a:rPr>
              <a:t>might</a:t>
            </a:r>
            <a:r>
              <a:rPr lang="en-GB" sz="2800" dirty="0">
                <a:latin typeface="Aptos" panose="020B0004020202020204" pitchFamily="34" charset="0"/>
              </a:rPr>
              <a:t> no longer need to navigate multiple sources, and the wait time for human assistance would be significantly reduced.</a:t>
            </a:r>
          </a:p>
          <a:p>
            <a:pPr marL="457200" indent="-457200" algn="just" defTabSz="932742">
              <a:lnSpc>
                <a:spcPct val="90000"/>
              </a:lnSpc>
              <a:spcBef>
                <a:spcPts val="1000"/>
              </a:spcBef>
              <a:spcAft>
                <a:spcPts val="1000"/>
              </a:spcAft>
              <a:buSzPct val="90000"/>
              <a:buFont typeface="Arial" panose="020B0604020202020204" pitchFamily="34" charset="0"/>
              <a:buChar char="•"/>
            </a:pPr>
            <a:r>
              <a:rPr lang="en-GB" sz="2800" b="1" dirty="0">
                <a:latin typeface="Aptos" panose="020B0004020202020204" pitchFamily="34" charset="0"/>
              </a:rPr>
              <a:t>Simplify It: </a:t>
            </a:r>
            <a:r>
              <a:rPr lang="en-GB" sz="2800" dirty="0">
                <a:latin typeface="Aptos" panose="020B0004020202020204" pitchFamily="34" charset="0"/>
              </a:rPr>
              <a:t>The chatbot offers a single, user-friendly interface that consolidates all necessary information and resources, making the search process intuitive and straightforward.</a:t>
            </a:r>
          </a:p>
        </p:txBody>
      </p:sp>
      <p:pic>
        <p:nvPicPr>
          <p:cNvPr id="7" name="Picture 6">
            <a:extLst>
              <a:ext uri="{FF2B5EF4-FFF2-40B4-BE49-F238E27FC236}">
                <a16:creationId xmlns:a16="http://schemas.microsoft.com/office/drawing/2014/main" id="{1D77082A-0409-FCBD-345C-CF6C0467C7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3086" y="192387"/>
            <a:ext cx="1150651" cy="1083623"/>
          </a:xfrm>
          <a:prstGeom prst="rect">
            <a:avLst/>
          </a:prstGeom>
        </p:spPr>
      </p:pic>
    </p:spTree>
    <p:extLst>
      <p:ext uri="{BB962C8B-B14F-4D97-AF65-F5344CB8AC3E}">
        <p14:creationId xmlns:p14="http://schemas.microsoft.com/office/powerpoint/2010/main" val="3594681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2E83CC5-C893-F0E3-353E-06EB52CE3EF8}"/>
              </a:ext>
            </a:extLst>
          </p:cNvPr>
          <p:cNvGrpSpPr/>
          <p:nvPr/>
        </p:nvGrpSpPr>
        <p:grpSpPr>
          <a:xfrm>
            <a:off x="881365" y="1636298"/>
            <a:ext cx="10429269" cy="4921141"/>
            <a:chOff x="575189" y="1665795"/>
            <a:chExt cx="10429269" cy="4921141"/>
          </a:xfrm>
        </p:grpSpPr>
        <p:pic>
          <p:nvPicPr>
            <p:cNvPr id="5" name="Picture 4" descr="A black text with white background&#10;&#10;Description automatically generated">
              <a:extLst>
                <a:ext uri="{FF2B5EF4-FFF2-40B4-BE49-F238E27FC236}">
                  <a16:creationId xmlns:a16="http://schemas.microsoft.com/office/drawing/2014/main" id="{60B1B528-84F9-F48E-2756-95E8ADED7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189" y="1665795"/>
              <a:ext cx="6948652" cy="4921141"/>
            </a:xfrm>
            <a:prstGeom prst="rect">
              <a:avLst/>
            </a:prstGeom>
          </p:spPr>
        </p:pic>
        <p:pic>
          <p:nvPicPr>
            <p:cNvPr id="8" name="Picture 7">
              <a:extLst>
                <a:ext uri="{FF2B5EF4-FFF2-40B4-BE49-F238E27FC236}">
                  <a16:creationId xmlns:a16="http://schemas.microsoft.com/office/drawing/2014/main" id="{DD669209-21F5-C9C6-C4C5-BDA4C8980B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0516" y="1778192"/>
              <a:ext cx="4293942" cy="4047421"/>
            </a:xfrm>
            <a:prstGeom prst="rect">
              <a:avLst/>
            </a:prstGeom>
          </p:spPr>
        </p:pic>
      </p:grpSp>
    </p:spTree>
    <p:extLst>
      <p:ext uri="{BB962C8B-B14F-4D97-AF65-F5344CB8AC3E}">
        <p14:creationId xmlns:p14="http://schemas.microsoft.com/office/powerpoint/2010/main" val="343654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customXml/itemProps2.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3.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150</TotalTime>
  <Words>711</Words>
  <Application>Microsoft Office PowerPoint</Application>
  <PresentationFormat>Widescreen</PresentationFormat>
  <Paragraphs>73</Paragraphs>
  <Slides>8</Slides>
  <Notes>8</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8</vt:i4>
      </vt:variant>
    </vt:vector>
  </HeadingPairs>
  <TitlesOfParts>
    <vt:vector size="23" baseType="lpstr">
      <vt:lpstr>Aptos</vt:lpstr>
      <vt:lpstr>Arial</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MLSA LearnBot  by Team StarLabs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Taiwo Omoyeni</cp:lastModifiedBy>
  <cp:revision>109</cp:revision>
  <dcterms:created xsi:type="dcterms:W3CDTF">2013-07-15T20:26:40Z</dcterms:created>
  <dcterms:modified xsi:type="dcterms:W3CDTF">2024-08-30T08:39:15Z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